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75" r:id="rId11"/>
    <p:sldId id="276" r:id="rId12"/>
    <p:sldId id="272" r:id="rId13"/>
    <p:sldId id="265" r:id="rId14"/>
    <p:sldId id="273" r:id="rId15"/>
    <p:sldId id="274" r:id="rId16"/>
    <p:sldId id="266" r:id="rId17"/>
    <p:sldId id="267" r:id="rId18"/>
    <p:sldId id="268" r:id="rId19"/>
    <p:sldId id="269" r:id="rId20"/>
    <p:sldId id="270" r:id="rId21"/>
    <p:sldId id="271" r:id="rId22"/>
    <p:sldId id="277" r:id="rId23"/>
    <p:sldId id="278" r:id="rId24"/>
    <p:sldId id="279" r:id="rId25"/>
    <p:sldId id="280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50" d="100"/>
          <a:sy n="50" d="100"/>
        </p:scale>
        <p:origin x="36" y="5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ED1DC-DC3D-45FC-87C6-BBECB4B1D92F}" type="datetimeFigureOut">
              <a:rPr lang="en-US" smtClean="0"/>
              <a:t>10/4/2015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BB13F-68AA-4A2C-8887-BFFF557ED9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6345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ED1DC-DC3D-45FC-87C6-BBECB4B1D92F}" type="datetimeFigureOut">
              <a:rPr lang="en-US" smtClean="0"/>
              <a:t>10/4/2015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BB13F-68AA-4A2C-8887-BFFF557ED9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8302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ED1DC-DC3D-45FC-87C6-BBECB4B1D92F}" type="datetimeFigureOut">
              <a:rPr lang="en-US" smtClean="0"/>
              <a:t>10/4/2015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BB13F-68AA-4A2C-8887-BFFF557ED987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817016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ED1DC-DC3D-45FC-87C6-BBECB4B1D92F}" type="datetimeFigureOut">
              <a:rPr lang="en-US" smtClean="0"/>
              <a:t>10/4/2015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BB13F-68AA-4A2C-8887-BFFF557ED9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2573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ED1DC-DC3D-45FC-87C6-BBECB4B1D92F}" type="datetimeFigureOut">
              <a:rPr lang="en-US" smtClean="0"/>
              <a:t>10/4/2015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BB13F-68AA-4A2C-8887-BFFF557ED987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581756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ED1DC-DC3D-45FC-87C6-BBECB4B1D92F}" type="datetimeFigureOut">
              <a:rPr lang="en-US" smtClean="0"/>
              <a:t>10/4/2015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BB13F-68AA-4A2C-8887-BFFF557ED9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1117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ED1DC-DC3D-45FC-87C6-BBECB4B1D92F}" type="datetimeFigureOut">
              <a:rPr lang="en-US" smtClean="0"/>
              <a:t>10/4/2015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BB13F-68AA-4A2C-8887-BFFF557ED9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9991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ED1DC-DC3D-45FC-87C6-BBECB4B1D92F}" type="datetimeFigureOut">
              <a:rPr lang="en-US" smtClean="0"/>
              <a:t>10/4/2015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BB13F-68AA-4A2C-8887-BFFF557ED9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0880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ED1DC-DC3D-45FC-87C6-BBECB4B1D92F}" type="datetimeFigureOut">
              <a:rPr lang="en-US" smtClean="0"/>
              <a:t>10/4/2015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BB13F-68AA-4A2C-8887-BFFF557ED9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7812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ED1DC-DC3D-45FC-87C6-BBECB4B1D92F}" type="datetimeFigureOut">
              <a:rPr lang="en-US" smtClean="0"/>
              <a:t>10/4/2015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BB13F-68AA-4A2C-8887-BFFF557ED9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7915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ED1DC-DC3D-45FC-87C6-BBECB4B1D92F}" type="datetimeFigureOut">
              <a:rPr lang="en-US" smtClean="0"/>
              <a:t>10/4/2015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BB13F-68AA-4A2C-8887-BFFF557ED9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53427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ED1DC-DC3D-45FC-87C6-BBECB4B1D92F}" type="datetimeFigureOut">
              <a:rPr lang="en-US" smtClean="0"/>
              <a:t>10/4/2015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BB13F-68AA-4A2C-8887-BFFF557ED9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1655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ED1DC-DC3D-45FC-87C6-BBECB4B1D92F}" type="datetimeFigureOut">
              <a:rPr lang="en-US" smtClean="0"/>
              <a:t>10/4/2015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BB13F-68AA-4A2C-8887-BFFF557ED9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9480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ED1DC-DC3D-45FC-87C6-BBECB4B1D92F}" type="datetimeFigureOut">
              <a:rPr lang="en-US" smtClean="0"/>
              <a:t>10/4/2015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BB13F-68AA-4A2C-8887-BFFF557ED9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4935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ED1DC-DC3D-45FC-87C6-BBECB4B1D92F}" type="datetimeFigureOut">
              <a:rPr lang="en-US" smtClean="0"/>
              <a:t>10/4/2015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BB13F-68AA-4A2C-8887-BFFF557ED9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21369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ED1DC-DC3D-45FC-87C6-BBECB4B1D92F}" type="datetimeFigureOut">
              <a:rPr lang="en-US" smtClean="0"/>
              <a:t>10/4/2015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BB13F-68AA-4A2C-8887-BFFF557ED9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27022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DED1DC-DC3D-45FC-87C6-BBECB4B1D92F}" type="datetimeFigureOut">
              <a:rPr lang="en-US" smtClean="0"/>
              <a:t>10/4/2015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BCBB13F-68AA-4A2C-8887-BFFF557ED9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5728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Capitalization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L.4.2 – Demonstrate command of the conventions of standard English capitalization, punctuation, and spelling when writing. </a:t>
            </a:r>
            <a:endParaRPr lang="en-US" dirty="0" smtClean="0"/>
          </a:p>
          <a:p>
            <a:r>
              <a:rPr lang="en-US" dirty="0" smtClean="0"/>
              <a:t>L.4.2a </a:t>
            </a:r>
            <a:r>
              <a:rPr lang="en-US" dirty="0"/>
              <a:t>– Use correct </a:t>
            </a:r>
            <a:r>
              <a:rPr lang="en-US" dirty="0" smtClean="0"/>
              <a:t>capitalization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37288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Titles are not usually capitalized when they are not with a person’s name.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97163" y="2286000"/>
            <a:ext cx="7772400" cy="4114800"/>
          </a:xfrm>
        </p:spPr>
        <p:txBody>
          <a:bodyPr/>
          <a:lstStyle/>
          <a:p>
            <a:r>
              <a:rPr lang="en-US" altLang="en-US"/>
              <a:t>You will want to meet the </a:t>
            </a:r>
            <a:r>
              <a:rPr lang="en-US" altLang="en-US">
                <a:solidFill>
                  <a:srgbClr val="FF0000"/>
                </a:solidFill>
              </a:rPr>
              <a:t>j</a:t>
            </a:r>
            <a:r>
              <a:rPr lang="en-US" altLang="en-US"/>
              <a:t>udge.</a:t>
            </a:r>
          </a:p>
          <a:p>
            <a:r>
              <a:rPr lang="en-US" altLang="en-US"/>
              <a:t>We may see the </a:t>
            </a:r>
            <a:r>
              <a:rPr lang="en-US" altLang="en-US">
                <a:solidFill>
                  <a:srgbClr val="FF0000"/>
                </a:solidFill>
              </a:rPr>
              <a:t>g</a:t>
            </a:r>
            <a:r>
              <a:rPr lang="en-US" altLang="en-US"/>
              <a:t>overnor of our state.</a:t>
            </a:r>
          </a:p>
          <a:p>
            <a:pPr>
              <a:buFont typeface="Wingdings" panose="05000000000000000000" pitchFamily="2" charset="2"/>
              <a:buNone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946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8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7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2514600" y="457200"/>
            <a:ext cx="77724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en-US" dirty="0"/>
              <a:t/>
            </a:r>
            <a:br>
              <a:rPr lang="en-US" altLang="en-US" dirty="0"/>
            </a:br>
            <a:r>
              <a:rPr lang="en-US" altLang="en-US" dirty="0"/>
              <a:t>Capitalize family titles when they are used as names or as parts of names.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ClrTx/>
              <a:buFont typeface="Wingdings" panose="05000000000000000000" pitchFamily="2" charset="2"/>
              <a:buChar char="ü"/>
            </a:pPr>
            <a:r>
              <a:rPr lang="en-US" altLang="en-US" dirty="0"/>
              <a:t>We visited aunt Martha and uncle Dan.</a:t>
            </a:r>
          </a:p>
          <a:p>
            <a:r>
              <a:rPr lang="en-US" altLang="en-US" dirty="0"/>
              <a:t>We visited </a:t>
            </a:r>
            <a:r>
              <a:rPr lang="en-US" altLang="en-US" dirty="0">
                <a:solidFill>
                  <a:srgbClr val="FF0000"/>
                </a:solidFill>
              </a:rPr>
              <a:t>A</a:t>
            </a:r>
            <a:r>
              <a:rPr lang="en-US" altLang="en-US" dirty="0"/>
              <a:t>unt Martha and </a:t>
            </a:r>
            <a:r>
              <a:rPr lang="en-US" altLang="en-US" dirty="0">
                <a:solidFill>
                  <a:srgbClr val="FF0000"/>
                </a:solidFill>
              </a:rPr>
              <a:t>U</a:t>
            </a:r>
            <a:r>
              <a:rPr lang="en-US" altLang="en-US" dirty="0"/>
              <a:t>ncle Dan.</a:t>
            </a:r>
          </a:p>
          <a:p>
            <a:pPr>
              <a:buClrTx/>
              <a:buFont typeface="Wingdings" panose="05000000000000000000" pitchFamily="2" charset="2"/>
              <a:buChar char="ü"/>
            </a:pPr>
            <a:r>
              <a:rPr lang="en-US" altLang="en-US" dirty="0"/>
              <a:t>Can I have some lunch, grandma?</a:t>
            </a:r>
          </a:p>
          <a:p>
            <a:r>
              <a:rPr lang="en-US" altLang="en-US" dirty="0"/>
              <a:t>Can I have some lunch, </a:t>
            </a:r>
            <a:r>
              <a:rPr lang="en-US" altLang="en-US" dirty="0">
                <a:solidFill>
                  <a:srgbClr val="FF0000"/>
                </a:solidFill>
              </a:rPr>
              <a:t>G</a:t>
            </a:r>
            <a:r>
              <a:rPr lang="en-US" altLang="en-US" dirty="0"/>
              <a:t>randma?</a:t>
            </a:r>
          </a:p>
          <a:p>
            <a:pPr>
              <a:buClrTx/>
              <a:buFont typeface="Wingdings" panose="05000000000000000000" pitchFamily="2" charset="2"/>
              <a:buChar char="ü"/>
            </a:pPr>
            <a:r>
              <a:rPr lang="en-US" altLang="en-US" dirty="0"/>
              <a:t>mom and dad went to the store?</a:t>
            </a:r>
          </a:p>
          <a:p>
            <a:r>
              <a:rPr lang="en-US" altLang="en-US" dirty="0">
                <a:solidFill>
                  <a:srgbClr val="FF0000"/>
                </a:solidFill>
              </a:rPr>
              <a:t>M</a:t>
            </a:r>
            <a:r>
              <a:rPr lang="en-US" altLang="en-US" dirty="0"/>
              <a:t>om and </a:t>
            </a:r>
            <a:r>
              <a:rPr lang="en-US" altLang="en-US" dirty="0">
                <a:solidFill>
                  <a:srgbClr val="FF0000"/>
                </a:solidFill>
              </a:rPr>
              <a:t>D</a:t>
            </a:r>
            <a:r>
              <a:rPr lang="en-US" altLang="en-US" dirty="0"/>
              <a:t>ad went to the store?</a:t>
            </a:r>
          </a:p>
        </p:txBody>
      </p:sp>
    </p:spTree>
    <p:extLst>
      <p:ext uri="{BB962C8B-B14F-4D97-AF65-F5344CB8AC3E}">
        <p14:creationId xmlns:p14="http://schemas.microsoft.com/office/powerpoint/2010/main" val="2251054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40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3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/>
              <a:t>However, titles are </a:t>
            </a:r>
            <a:r>
              <a:rPr lang="en-US" altLang="en-US">
                <a:solidFill>
                  <a:srgbClr val="FF0000"/>
                </a:solidFill>
              </a:rPr>
              <a:t>not</a:t>
            </a:r>
            <a:r>
              <a:rPr lang="en-US" altLang="en-US"/>
              <a:t> usually capitalized when they are not used as a person’s name.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97163" y="2286000"/>
            <a:ext cx="7772400" cy="4114800"/>
          </a:xfrm>
        </p:spPr>
        <p:txBody>
          <a:bodyPr/>
          <a:lstStyle/>
          <a:p>
            <a:r>
              <a:rPr lang="en-US" altLang="en-US"/>
              <a:t>I went to see my </a:t>
            </a:r>
            <a:r>
              <a:rPr lang="en-US" altLang="en-US">
                <a:solidFill>
                  <a:srgbClr val="FF0000"/>
                </a:solidFill>
              </a:rPr>
              <a:t>a</a:t>
            </a:r>
            <a:r>
              <a:rPr lang="en-US" altLang="en-US"/>
              <a:t>unt and </a:t>
            </a:r>
            <a:r>
              <a:rPr lang="en-US" altLang="en-US">
                <a:solidFill>
                  <a:srgbClr val="FF0000"/>
                </a:solidFill>
              </a:rPr>
              <a:t>u</a:t>
            </a:r>
            <a:r>
              <a:rPr lang="en-US" altLang="en-US"/>
              <a:t>ncle.</a:t>
            </a:r>
          </a:p>
          <a:p>
            <a:r>
              <a:rPr lang="en-US" altLang="en-US"/>
              <a:t>I will need to ask my </a:t>
            </a:r>
            <a:r>
              <a:rPr lang="en-US" altLang="en-US">
                <a:solidFill>
                  <a:srgbClr val="FF0000"/>
                </a:solidFill>
              </a:rPr>
              <a:t>m</a:t>
            </a:r>
            <a:r>
              <a:rPr lang="en-US" altLang="en-US"/>
              <a:t>om and </a:t>
            </a:r>
            <a:r>
              <a:rPr lang="en-US" altLang="en-US">
                <a:solidFill>
                  <a:srgbClr val="FF0000"/>
                </a:solidFill>
              </a:rPr>
              <a:t>d</a:t>
            </a:r>
            <a:r>
              <a:rPr lang="en-US" altLang="en-US"/>
              <a:t>ad.</a:t>
            </a:r>
          </a:p>
          <a:p>
            <a:r>
              <a:rPr lang="en-US" altLang="en-US"/>
              <a:t>They are visiting my </a:t>
            </a:r>
            <a:r>
              <a:rPr lang="en-US" altLang="en-US">
                <a:solidFill>
                  <a:srgbClr val="FF0000"/>
                </a:solidFill>
              </a:rPr>
              <a:t>g</a:t>
            </a:r>
            <a:r>
              <a:rPr lang="en-US" altLang="en-US"/>
              <a:t>randma and </a:t>
            </a:r>
            <a:r>
              <a:rPr lang="en-US" altLang="en-US">
                <a:solidFill>
                  <a:srgbClr val="FF0000"/>
                </a:solidFill>
              </a:rPr>
              <a:t>g</a:t>
            </a:r>
            <a:r>
              <a:rPr lang="en-US" altLang="en-US"/>
              <a:t>randpa.</a:t>
            </a:r>
          </a:p>
        </p:txBody>
      </p:sp>
    </p:spTree>
    <p:extLst>
      <p:ext uri="{BB962C8B-B14F-4D97-AF65-F5344CB8AC3E}">
        <p14:creationId xmlns:p14="http://schemas.microsoft.com/office/powerpoint/2010/main" val="2605633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8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8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3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Which sentence is correct? A or B?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A. For Thanksgiving, Grandma and I will make the turkey.</a:t>
            </a:r>
          </a:p>
          <a:p>
            <a:r>
              <a:rPr lang="en-US" dirty="0" smtClean="0"/>
              <a:t>B. For Thanksgiving, grandma and I will make the turkey.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77385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WordArt 2"/>
          <p:cNvSpPr>
            <a:spLocks noChangeArrowheads="1" noChangeShapeType="1" noTextEdit="1"/>
          </p:cNvSpPr>
          <p:nvPr/>
        </p:nvSpPr>
        <p:spPr bwMode="auto">
          <a:xfrm>
            <a:off x="2819400" y="381000"/>
            <a:ext cx="7112000" cy="2286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/>
                  </a:outerShdw>
                </a:effectLst>
                <a:latin typeface="Arial Black" panose="020B0A04020102020204" pitchFamily="34" charset="0"/>
              </a:rPr>
              <a:t>Write these sentences using </a:t>
            </a:r>
          </a:p>
          <a:p>
            <a:pPr algn="ctr"/>
            <a:r>
              <a:rPr lang="en-US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/>
                  </a:outerShdw>
                </a:effectLst>
                <a:latin typeface="Arial Black" panose="020B0A04020102020204" pitchFamily="34" charset="0"/>
              </a:rPr>
              <a:t>correct capitalization.</a:t>
            </a:r>
          </a:p>
        </p:txBody>
      </p:sp>
      <p:sp>
        <p:nvSpPr>
          <p:cNvPr id="43011" name="Text Box 3"/>
          <p:cNvSpPr txBox="1">
            <a:spLocks noChangeArrowheads="1"/>
          </p:cNvSpPr>
          <p:nvPr/>
        </p:nvSpPr>
        <p:spPr bwMode="auto">
          <a:xfrm>
            <a:off x="2733676" y="3124200"/>
            <a:ext cx="7629525" cy="3752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 typeface="Times" panose="02020603050405020304" pitchFamily="18" charset="0"/>
              <a:buAutoNum type="arabicPeriod"/>
            </a:pPr>
            <a:r>
              <a:rPr lang="en-US" altLang="en-US" sz="4800"/>
              <a:t> I saw my uncle Max and aunt Jane at the store.</a:t>
            </a:r>
          </a:p>
          <a:p>
            <a:pPr>
              <a:spcBef>
                <a:spcPct val="50000"/>
              </a:spcBef>
              <a:buFont typeface="Times" panose="02020603050405020304" pitchFamily="18" charset="0"/>
              <a:buAutoNum type="arabicPeriod"/>
            </a:pPr>
            <a:r>
              <a:rPr lang="en-US" altLang="en-US" sz="4800"/>
              <a:t> Wait for me, mom and dad.</a:t>
            </a:r>
          </a:p>
          <a:p>
            <a:pPr>
              <a:spcBef>
                <a:spcPct val="50000"/>
              </a:spcBef>
            </a:pPr>
            <a:endParaRPr lang="en-US" altLang="en-US" sz="4800"/>
          </a:p>
        </p:txBody>
      </p:sp>
    </p:spTree>
    <p:extLst>
      <p:ext uri="{BB962C8B-B14F-4D97-AF65-F5344CB8AC3E}">
        <p14:creationId xmlns:p14="http://schemas.microsoft.com/office/powerpoint/2010/main" val="11063876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WordArt 2"/>
          <p:cNvSpPr>
            <a:spLocks noChangeArrowheads="1" noChangeShapeType="1" noTextEdit="1"/>
          </p:cNvSpPr>
          <p:nvPr/>
        </p:nvSpPr>
        <p:spPr bwMode="auto">
          <a:xfrm>
            <a:off x="3276600" y="838200"/>
            <a:ext cx="6273800" cy="1600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/>
                  </a:outerShdw>
                </a:effectLst>
                <a:latin typeface="Arial Black" panose="020B0A04020102020204" pitchFamily="34" charset="0"/>
              </a:rPr>
              <a:t>Answer</a:t>
            </a:r>
          </a:p>
        </p:txBody>
      </p:sp>
      <p:sp>
        <p:nvSpPr>
          <p:cNvPr id="44035" name="Text Box 3"/>
          <p:cNvSpPr txBox="1">
            <a:spLocks noChangeArrowheads="1"/>
          </p:cNvSpPr>
          <p:nvPr/>
        </p:nvSpPr>
        <p:spPr bwMode="auto">
          <a:xfrm>
            <a:off x="2657476" y="3105150"/>
            <a:ext cx="7934325" cy="3752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 typeface="Times" panose="02020603050405020304" pitchFamily="18" charset="0"/>
              <a:buAutoNum type="arabicPeriod"/>
            </a:pPr>
            <a:r>
              <a:rPr lang="en-US" altLang="en-US" sz="4800"/>
              <a:t> I saw my </a:t>
            </a:r>
            <a:r>
              <a:rPr lang="en-US" altLang="en-US" sz="4800">
                <a:solidFill>
                  <a:srgbClr val="FF0000"/>
                </a:solidFill>
              </a:rPr>
              <a:t>U</a:t>
            </a:r>
            <a:r>
              <a:rPr lang="en-US" altLang="en-US" sz="4800"/>
              <a:t>ncle Max and </a:t>
            </a:r>
            <a:r>
              <a:rPr lang="en-US" altLang="en-US" sz="4800">
                <a:solidFill>
                  <a:srgbClr val="FF0000"/>
                </a:solidFill>
              </a:rPr>
              <a:t>A</a:t>
            </a:r>
            <a:r>
              <a:rPr lang="en-US" altLang="en-US" sz="4800"/>
              <a:t>unt Jane at the store.</a:t>
            </a:r>
          </a:p>
          <a:p>
            <a:pPr>
              <a:spcBef>
                <a:spcPct val="50000"/>
              </a:spcBef>
              <a:buFont typeface="Times" panose="02020603050405020304" pitchFamily="18" charset="0"/>
              <a:buAutoNum type="arabicPeriod"/>
            </a:pPr>
            <a:r>
              <a:rPr lang="en-US" altLang="en-US" sz="4800"/>
              <a:t> Wait for me, </a:t>
            </a:r>
            <a:r>
              <a:rPr lang="en-US" altLang="en-US" sz="4800">
                <a:solidFill>
                  <a:srgbClr val="FF0000"/>
                </a:solidFill>
              </a:rPr>
              <a:t>M</a:t>
            </a:r>
            <a:r>
              <a:rPr lang="en-US" altLang="en-US" sz="4800"/>
              <a:t>om and </a:t>
            </a:r>
            <a:r>
              <a:rPr lang="en-US" altLang="en-US" sz="4800">
                <a:solidFill>
                  <a:srgbClr val="FF0000"/>
                </a:solidFill>
              </a:rPr>
              <a:t>D</a:t>
            </a:r>
            <a:r>
              <a:rPr lang="en-US" altLang="en-US" sz="4800"/>
              <a:t>ad.</a:t>
            </a:r>
          </a:p>
          <a:p>
            <a:pPr>
              <a:spcBef>
                <a:spcPct val="50000"/>
              </a:spcBef>
            </a:pPr>
            <a:endParaRPr lang="en-US" altLang="en-US" sz="4800"/>
          </a:p>
        </p:txBody>
      </p:sp>
    </p:spTree>
    <p:extLst>
      <p:ext uri="{BB962C8B-B14F-4D97-AF65-F5344CB8AC3E}">
        <p14:creationId xmlns:p14="http://schemas.microsoft.com/office/powerpoint/2010/main" val="26430544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Which sentence is correct? A or B?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A. I went to see dr. </a:t>
            </a:r>
            <a:r>
              <a:rPr lang="en-US" dirty="0" err="1" smtClean="0"/>
              <a:t>hogan</a:t>
            </a:r>
            <a:r>
              <a:rPr lang="en-US" dirty="0" smtClean="0"/>
              <a:t> for my yearly checkup.</a:t>
            </a:r>
          </a:p>
          <a:p>
            <a:r>
              <a:rPr lang="en-US" dirty="0" smtClean="0"/>
              <a:t>B. I went to see Dr. Hogan for my yearly checkup.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128639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Which sentence is correct?	 A or B?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A. This year Mom became interested in my family’s ancestors.</a:t>
            </a:r>
          </a:p>
          <a:p>
            <a:r>
              <a:rPr lang="en-US" dirty="0" smtClean="0"/>
              <a:t>B. This year mom became interested in my family’s ancestors.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964713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Which </a:t>
            </a:r>
            <a:r>
              <a:rPr lang="en-US" dirty="0" smtClean="0"/>
              <a:t>sentence </a:t>
            </a:r>
            <a:r>
              <a:rPr lang="en-US" dirty="0"/>
              <a:t>is correct?	 A or B?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A. Did you read </a:t>
            </a:r>
            <a:r>
              <a:rPr lang="en-US" sz="2400" i="1" dirty="0" smtClean="0"/>
              <a:t>War of the Worlds </a:t>
            </a:r>
            <a:r>
              <a:rPr lang="en-US" sz="2400" dirty="0" smtClean="0"/>
              <a:t>by h. g. wells?</a:t>
            </a:r>
          </a:p>
          <a:p>
            <a:r>
              <a:rPr lang="en-US" sz="2400" dirty="0" smtClean="0"/>
              <a:t>B. Did you read </a:t>
            </a:r>
            <a:r>
              <a:rPr lang="en-US" sz="2400" i="1" dirty="0" smtClean="0"/>
              <a:t>War of the Worlds </a:t>
            </a:r>
            <a:r>
              <a:rPr lang="en-US" sz="2400" dirty="0" smtClean="0"/>
              <a:t>by H. G. wells?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8460083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Which sentence is correct?	 A or B?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A. My puppy, lucky, enjoyed meeting my friends.</a:t>
            </a:r>
          </a:p>
          <a:p>
            <a:r>
              <a:rPr lang="en-US" sz="2400" dirty="0" smtClean="0"/>
              <a:t>B. My puppy, Lucky, enjoyed meeting my friends.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200195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 1: Common and Proper Nouns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Proper nouns are nouns that are specific people, places, and things.</a:t>
            </a:r>
          </a:p>
          <a:p>
            <a:pPr lvl="1"/>
            <a:r>
              <a:rPr lang="en-US" dirty="0" smtClean="0"/>
              <a:t>Miss Frakes</a:t>
            </a:r>
          </a:p>
          <a:p>
            <a:pPr lvl="1"/>
            <a:r>
              <a:rPr lang="en-US" dirty="0" smtClean="0"/>
              <a:t>Atchison</a:t>
            </a:r>
          </a:p>
          <a:p>
            <a:pPr lvl="1"/>
            <a:r>
              <a:rPr lang="en-US" dirty="0" smtClean="0"/>
              <a:t>Topeka</a:t>
            </a:r>
          </a:p>
          <a:p>
            <a:pPr lvl="1"/>
            <a:r>
              <a:rPr lang="en-US" dirty="0" smtClean="0"/>
              <a:t>Sony</a:t>
            </a:r>
          </a:p>
          <a:p>
            <a:pPr lvl="1"/>
            <a:r>
              <a:rPr lang="en-US" dirty="0" smtClean="0"/>
              <a:t>Nike</a:t>
            </a:r>
          </a:p>
          <a:p>
            <a:r>
              <a:rPr lang="en-US" dirty="0" smtClean="0"/>
              <a:t>Common nouns are people, places, and things.</a:t>
            </a:r>
          </a:p>
          <a:p>
            <a:pPr lvl="1"/>
            <a:r>
              <a:rPr lang="en-US" dirty="0" smtClean="0"/>
              <a:t>shoes</a:t>
            </a:r>
          </a:p>
          <a:p>
            <a:pPr lvl="1"/>
            <a:r>
              <a:rPr lang="en-US" dirty="0" err="1" smtClean="0"/>
              <a:t>yougert</a:t>
            </a:r>
            <a:endParaRPr lang="en-US" dirty="0" smtClean="0"/>
          </a:p>
          <a:p>
            <a:pPr lvl="1"/>
            <a:r>
              <a:rPr lang="en-US" dirty="0" smtClean="0"/>
              <a:t>town</a:t>
            </a:r>
          </a:p>
          <a:p>
            <a:pPr lvl="1"/>
            <a:r>
              <a:rPr lang="en-US" dirty="0" smtClean="0"/>
              <a:t>mall</a:t>
            </a:r>
          </a:p>
          <a:p>
            <a:pPr lvl="1"/>
            <a:r>
              <a:rPr lang="en-US" dirty="0" smtClean="0"/>
              <a:t>teacher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4649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Which sentence is correct?	 A or B?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A. “Did you see the skunk?” whispered Chad.</a:t>
            </a:r>
          </a:p>
          <a:p>
            <a:r>
              <a:rPr lang="en-US" sz="2400" dirty="0" smtClean="0"/>
              <a:t>B. “Did you see the skunk?” whispered chad.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3346425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Which sentence is correct?	 A or B?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A. Since Sidney’s cold is worse, we should call a doctor.</a:t>
            </a:r>
          </a:p>
          <a:p>
            <a:r>
              <a:rPr lang="en-US" sz="2400" dirty="0" smtClean="0"/>
              <a:t>B. Since Sidney’s cold is worse, we should call a Doctor.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6080105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Which sentence is correct?	 A or B?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A. Mom and Dad are almost home.</a:t>
            </a:r>
          </a:p>
          <a:p>
            <a:r>
              <a:rPr lang="en-US" sz="2400" dirty="0" smtClean="0"/>
              <a:t>B. Mom and dad are almost home.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6052451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Which sentence is correct?	 A or B?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A. Will you eat pizza for dinner, Dad?</a:t>
            </a:r>
          </a:p>
          <a:p>
            <a:r>
              <a:rPr lang="en-US" sz="2400" dirty="0" smtClean="0"/>
              <a:t>B. Will you eat pizza for dinner, dad?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7496207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Which sentence is correct?	 A or B?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A. Tomorrow is my mom’s birthday.</a:t>
            </a:r>
          </a:p>
          <a:p>
            <a:r>
              <a:rPr lang="en-US" sz="2400" dirty="0" smtClean="0"/>
              <a:t>B. Tomorrow is my Mom’s birthday.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2441756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Which sentence is correct?	 A or B?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A. My Uncle Jay drives a Honda van around town.</a:t>
            </a:r>
          </a:p>
          <a:p>
            <a:r>
              <a:rPr lang="en-US" sz="2400" dirty="0" smtClean="0"/>
              <a:t>B. My uncle Jay drives a Honda van around town.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55768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</a:t>
            </a:r>
            <a:r>
              <a:rPr lang="en-US" dirty="0" smtClean="0"/>
              <a:t>ook at the nouns in bold. Write the common noun on your board.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/>
              <a:t>Mr. Middleton </a:t>
            </a:r>
            <a:r>
              <a:rPr lang="en-US" sz="2400" dirty="0" smtClean="0"/>
              <a:t>bakes delicious </a:t>
            </a:r>
            <a:r>
              <a:rPr lang="en-US" sz="2400" b="1" dirty="0" smtClean="0"/>
              <a:t>brownies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353264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Look at the nouns in bold. Write the</a:t>
            </a:r>
            <a:r>
              <a:rPr lang="en-US" dirty="0" smtClean="0"/>
              <a:t> </a:t>
            </a:r>
            <a:r>
              <a:rPr lang="en-US" dirty="0"/>
              <a:t>the </a:t>
            </a:r>
            <a:r>
              <a:rPr lang="en-US" b="1" dirty="0"/>
              <a:t>proper</a:t>
            </a:r>
            <a:r>
              <a:rPr lang="en-US" dirty="0"/>
              <a:t> </a:t>
            </a:r>
            <a:r>
              <a:rPr lang="en-US" dirty="0" smtClean="0"/>
              <a:t>noun on your board.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My </a:t>
            </a:r>
            <a:r>
              <a:rPr lang="en-US" sz="2400" b="1" dirty="0" smtClean="0"/>
              <a:t>grandmother</a:t>
            </a:r>
            <a:r>
              <a:rPr lang="en-US" sz="2400" dirty="0" smtClean="0"/>
              <a:t> was born and raised in </a:t>
            </a:r>
            <a:r>
              <a:rPr lang="en-US" sz="2400" b="1" dirty="0" smtClean="0"/>
              <a:t>Germany.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035062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Look at the nouns in bold. Write the</a:t>
            </a:r>
            <a:r>
              <a:rPr lang="en-US" dirty="0" smtClean="0"/>
              <a:t> </a:t>
            </a:r>
            <a:r>
              <a:rPr lang="en-US" dirty="0"/>
              <a:t>the </a:t>
            </a:r>
            <a:r>
              <a:rPr lang="en-US" b="1" dirty="0"/>
              <a:t>proper</a:t>
            </a:r>
            <a:r>
              <a:rPr lang="en-US" dirty="0"/>
              <a:t> </a:t>
            </a:r>
            <a:r>
              <a:rPr lang="en-US" dirty="0" smtClean="0"/>
              <a:t>noun on your board.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Her </a:t>
            </a:r>
            <a:r>
              <a:rPr lang="en-US" sz="2400" b="1" dirty="0" smtClean="0"/>
              <a:t>brother</a:t>
            </a:r>
            <a:r>
              <a:rPr lang="en-US" sz="2400" dirty="0" smtClean="0"/>
              <a:t> is getting married in </a:t>
            </a:r>
            <a:r>
              <a:rPr lang="en-US" sz="2400" b="1" dirty="0" smtClean="0"/>
              <a:t>June.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864072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Look at the nouns in bold. Write the common noun on your board.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My best </a:t>
            </a:r>
            <a:r>
              <a:rPr lang="en-US" b="1" dirty="0" smtClean="0"/>
              <a:t>friend</a:t>
            </a:r>
            <a:r>
              <a:rPr lang="en-US" dirty="0" smtClean="0"/>
              <a:t> always cheers for the </a:t>
            </a:r>
            <a:r>
              <a:rPr lang="en-US" b="1" dirty="0" smtClean="0"/>
              <a:t>Detroit Lions.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13953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Look at the nouns in bold. Write the common noun on your board.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The </a:t>
            </a:r>
            <a:r>
              <a:rPr lang="en-US" sz="2400" b="1" dirty="0" smtClean="0"/>
              <a:t>Navajo Bridge</a:t>
            </a:r>
            <a:r>
              <a:rPr lang="en-US" sz="2400" dirty="0" smtClean="0"/>
              <a:t> crosses over a </a:t>
            </a:r>
            <a:r>
              <a:rPr lang="en-US" sz="2400" b="1" dirty="0" smtClean="0"/>
              <a:t>river </a:t>
            </a:r>
            <a:r>
              <a:rPr lang="en-US" sz="2400" dirty="0" smtClean="0"/>
              <a:t>in </a:t>
            </a:r>
            <a:r>
              <a:rPr lang="en-US" sz="2400" b="1" dirty="0" smtClean="0"/>
              <a:t>Colorado.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465812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Look at the nouns in bold. Write the two proper nouns on your board.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/>
              <a:t>Aunt Hannah </a:t>
            </a:r>
            <a:r>
              <a:rPr lang="en-US" sz="2400" dirty="0" smtClean="0"/>
              <a:t>has traveled to several </a:t>
            </a:r>
            <a:r>
              <a:rPr lang="en-US" sz="2400" b="1" dirty="0" smtClean="0"/>
              <a:t>countries </a:t>
            </a:r>
            <a:r>
              <a:rPr lang="en-US" sz="2400" dirty="0" smtClean="0"/>
              <a:t>in Africa.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8855034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 2: Capitalizing the names of people and pets and titles of respect.</a:t>
            </a:r>
            <a:endParaRPr lang="en-US" dirty="0"/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1311275" y="2362200"/>
            <a:ext cx="27114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600"/>
              <a:t>senator Smith</a:t>
            </a: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1304925" y="2940050"/>
            <a:ext cx="21907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600"/>
              <a:t>mrs. Baker</a:t>
            </a:r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1298575" y="3517900"/>
            <a:ext cx="29654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600"/>
              <a:t>governor Jones</a:t>
            </a:r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1292225" y="4095750"/>
            <a:ext cx="24066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600"/>
              <a:t>Ross g. Cho</a:t>
            </a:r>
          </a:p>
        </p:txBody>
      </p:sp>
      <p:sp>
        <p:nvSpPr>
          <p:cNvPr id="8" name="Text Box 9"/>
          <p:cNvSpPr txBox="1">
            <a:spLocks noChangeArrowheads="1"/>
          </p:cNvSpPr>
          <p:nvPr/>
        </p:nvSpPr>
        <p:spPr bwMode="auto">
          <a:xfrm>
            <a:off x="1285875" y="4673600"/>
            <a:ext cx="2165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600"/>
              <a:t>ms. Taylor</a:t>
            </a:r>
          </a:p>
        </p:txBody>
      </p:sp>
      <p:sp>
        <p:nvSpPr>
          <p:cNvPr id="9" name="Text Box 10"/>
          <p:cNvSpPr txBox="1">
            <a:spLocks noChangeArrowheads="1"/>
          </p:cNvSpPr>
          <p:nvPr/>
        </p:nvSpPr>
        <p:spPr bwMode="auto">
          <a:xfrm>
            <a:off x="1279525" y="5251450"/>
            <a:ext cx="23050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600" dirty="0"/>
              <a:t>judge Tyler</a:t>
            </a:r>
          </a:p>
        </p:txBody>
      </p:sp>
      <p:sp>
        <p:nvSpPr>
          <p:cNvPr id="10" name="Text Box 11"/>
          <p:cNvSpPr txBox="1">
            <a:spLocks noChangeArrowheads="1"/>
          </p:cNvSpPr>
          <p:nvPr/>
        </p:nvSpPr>
        <p:spPr bwMode="auto">
          <a:xfrm>
            <a:off x="4733925" y="2336800"/>
            <a:ext cx="27876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600">
                <a:solidFill>
                  <a:srgbClr val="FF0000"/>
                </a:solidFill>
              </a:rPr>
              <a:t>S</a:t>
            </a:r>
            <a:r>
              <a:rPr lang="en-US" altLang="en-US" sz="3600"/>
              <a:t>enator Smith</a:t>
            </a:r>
          </a:p>
        </p:txBody>
      </p:sp>
      <p:sp>
        <p:nvSpPr>
          <p:cNvPr id="11" name="Text Box 12"/>
          <p:cNvSpPr txBox="1">
            <a:spLocks noChangeArrowheads="1"/>
          </p:cNvSpPr>
          <p:nvPr/>
        </p:nvSpPr>
        <p:spPr bwMode="auto">
          <a:xfrm>
            <a:off x="4727575" y="2914650"/>
            <a:ext cx="22415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600">
                <a:solidFill>
                  <a:srgbClr val="FF0000"/>
                </a:solidFill>
              </a:rPr>
              <a:t>M</a:t>
            </a:r>
            <a:r>
              <a:rPr lang="en-US" altLang="en-US" sz="3600"/>
              <a:t>rs. Baker</a:t>
            </a:r>
          </a:p>
        </p:txBody>
      </p:sp>
      <p:sp>
        <p:nvSpPr>
          <p:cNvPr id="12" name="Text Box 13"/>
          <p:cNvSpPr txBox="1">
            <a:spLocks noChangeArrowheads="1"/>
          </p:cNvSpPr>
          <p:nvPr/>
        </p:nvSpPr>
        <p:spPr bwMode="auto">
          <a:xfrm>
            <a:off x="4721225" y="3492500"/>
            <a:ext cx="30670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600">
                <a:solidFill>
                  <a:srgbClr val="FF0000"/>
                </a:solidFill>
              </a:rPr>
              <a:t>G</a:t>
            </a:r>
            <a:r>
              <a:rPr lang="en-US" altLang="en-US" sz="3600"/>
              <a:t>overnor Jones</a:t>
            </a:r>
          </a:p>
        </p:txBody>
      </p:sp>
      <p:sp>
        <p:nvSpPr>
          <p:cNvPr id="13" name="Text Box 14"/>
          <p:cNvSpPr txBox="1">
            <a:spLocks noChangeArrowheads="1"/>
          </p:cNvSpPr>
          <p:nvPr/>
        </p:nvSpPr>
        <p:spPr bwMode="auto">
          <a:xfrm>
            <a:off x="4714875" y="4070350"/>
            <a:ext cx="25082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600"/>
              <a:t>Ross </a:t>
            </a:r>
            <a:r>
              <a:rPr lang="en-US" altLang="en-US" sz="3600">
                <a:solidFill>
                  <a:srgbClr val="FF0000"/>
                </a:solidFill>
              </a:rPr>
              <a:t>G</a:t>
            </a:r>
            <a:r>
              <a:rPr lang="en-US" altLang="en-US" sz="3600"/>
              <a:t>. Cho</a:t>
            </a:r>
          </a:p>
        </p:txBody>
      </p:sp>
      <p:sp>
        <p:nvSpPr>
          <p:cNvPr id="14" name="Text Box 15"/>
          <p:cNvSpPr txBox="1">
            <a:spLocks noChangeArrowheads="1"/>
          </p:cNvSpPr>
          <p:nvPr/>
        </p:nvSpPr>
        <p:spPr bwMode="auto">
          <a:xfrm>
            <a:off x="4708525" y="4648200"/>
            <a:ext cx="22161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600">
                <a:solidFill>
                  <a:srgbClr val="FF0000"/>
                </a:solidFill>
              </a:rPr>
              <a:t>M</a:t>
            </a:r>
            <a:r>
              <a:rPr lang="en-US" altLang="en-US" sz="3600"/>
              <a:t>s. Taylor</a:t>
            </a:r>
          </a:p>
        </p:txBody>
      </p:sp>
      <p:sp>
        <p:nvSpPr>
          <p:cNvPr id="15" name="Text Box 16"/>
          <p:cNvSpPr txBox="1">
            <a:spLocks noChangeArrowheads="1"/>
          </p:cNvSpPr>
          <p:nvPr/>
        </p:nvSpPr>
        <p:spPr bwMode="auto">
          <a:xfrm>
            <a:off x="4721225" y="5953125"/>
            <a:ext cx="118494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600" dirty="0" smtClean="0">
                <a:solidFill>
                  <a:srgbClr val="FF0000"/>
                </a:solidFill>
              </a:rPr>
              <a:t>M</a:t>
            </a:r>
            <a:r>
              <a:rPr lang="en-US" altLang="en-US" sz="3600" dirty="0" smtClean="0"/>
              <a:t>om</a:t>
            </a:r>
            <a:endParaRPr lang="en-US" altLang="en-US" sz="3600" dirty="0"/>
          </a:p>
        </p:txBody>
      </p:sp>
      <p:sp>
        <p:nvSpPr>
          <p:cNvPr id="28" name="Text Box 10"/>
          <p:cNvSpPr txBox="1">
            <a:spLocks noChangeArrowheads="1"/>
          </p:cNvSpPr>
          <p:nvPr/>
        </p:nvSpPr>
        <p:spPr bwMode="auto">
          <a:xfrm>
            <a:off x="1216025" y="5892800"/>
            <a:ext cx="1133644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600" dirty="0" smtClean="0"/>
              <a:t>mom</a:t>
            </a:r>
            <a:endParaRPr lang="en-US" altLang="en-US" sz="3600" dirty="0"/>
          </a:p>
        </p:txBody>
      </p:sp>
      <p:sp>
        <p:nvSpPr>
          <p:cNvPr id="29" name="Text Box 16"/>
          <p:cNvSpPr txBox="1">
            <a:spLocks noChangeArrowheads="1"/>
          </p:cNvSpPr>
          <p:nvPr/>
        </p:nvSpPr>
        <p:spPr bwMode="auto">
          <a:xfrm>
            <a:off x="4708525" y="5303837"/>
            <a:ext cx="23558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600" dirty="0">
                <a:solidFill>
                  <a:srgbClr val="FF0000"/>
                </a:solidFill>
              </a:rPr>
              <a:t>J</a:t>
            </a:r>
            <a:r>
              <a:rPr lang="en-US" altLang="en-US" sz="3600" dirty="0"/>
              <a:t>udge Tyler</a:t>
            </a:r>
          </a:p>
        </p:txBody>
      </p:sp>
    </p:spTree>
    <p:extLst>
      <p:ext uri="{BB962C8B-B14F-4D97-AF65-F5344CB8AC3E}">
        <p14:creationId xmlns:p14="http://schemas.microsoft.com/office/powerpoint/2010/main" val="287224888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55</TotalTime>
  <Words>755</Words>
  <Application>Microsoft Office PowerPoint</Application>
  <PresentationFormat>Widescreen</PresentationFormat>
  <Paragraphs>97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3" baseType="lpstr">
      <vt:lpstr>Arial</vt:lpstr>
      <vt:lpstr>Arial Black</vt:lpstr>
      <vt:lpstr>Times</vt:lpstr>
      <vt:lpstr>Times New Roman</vt:lpstr>
      <vt:lpstr>Trebuchet MS</vt:lpstr>
      <vt:lpstr>Wingdings</vt:lpstr>
      <vt:lpstr>Wingdings 3</vt:lpstr>
      <vt:lpstr>Facet</vt:lpstr>
      <vt:lpstr>Capitalization</vt:lpstr>
      <vt:lpstr>Lesson 1: Common and Proper Nouns</vt:lpstr>
      <vt:lpstr>Look at the nouns in bold. Write the common noun on your board.</vt:lpstr>
      <vt:lpstr>Look at the nouns in bold. Write the the proper noun on your board.</vt:lpstr>
      <vt:lpstr>Look at the nouns in bold. Write the the proper noun on your board.</vt:lpstr>
      <vt:lpstr>Look at the nouns in bold. Write the common noun on your board.</vt:lpstr>
      <vt:lpstr>Look at the nouns in bold. Write the common noun on your board.</vt:lpstr>
      <vt:lpstr>Look at the nouns in bold. Write the two proper nouns on your board.</vt:lpstr>
      <vt:lpstr>Lesson 2: Capitalizing the names of people and pets and titles of respect.</vt:lpstr>
      <vt:lpstr>Titles are not usually capitalized when they are not with a person’s name.</vt:lpstr>
      <vt:lpstr> Capitalize family titles when they are used as names or as parts of names.</vt:lpstr>
      <vt:lpstr>However, titles are not usually capitalized when they are not used as a person’s name.</vt:lpstr>
      <vt:lpstr>Which sentence is correct? A or B?</vt:lpstr>
      <vt:lpstr>PowerPoint Presentation</vt:lpstr>
      <vt:lpstr>PowerPoint Presentation</vt:lpstr>
      <vt:lpstr>Which sentence is correct? A or B?</vt:lpstr>
      <vt:lpstr>Which sentence is correct?  A or B?</vt:lpstr>
      <vt:lpstr>Which sentence is correct?  A or B?</vt:lpstr>
      <vt:lpstr>Which sentence is correct?  A or B?</vt:lpstr>
      <vt:lpstr>Which sentence is correct?  A or B?</vt:lpstr>
      <vt:lpstr>Which sentence is correct?  A or B?</vt:lpstr>
      <vt:lpstr>Which sentence is correct?  A or B?</vt:lpstr>
      <vt:lpstr>Which sentence is correct?  A or B?</vt:lpstr>
      <vt:lpstr>Which sentence is correct?  A or B?</vt:lpstr>
      <vt:lpstr>Which sentence is correct?  A or B?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Capitalization</dc:title>
  <dc:creator>Danielle Frakes</dc:creator>
  <cp:lastModifiedBy>Danielle Frakes</cp:lastModifiedBy>
  <cp:revision>6</cp:revision>
  <dcterms:created xsi:type="dcterms:W3CDTF">2015-10-05T03:57:13Z</dcterms:created>
  <dcterms:modified xsi:type="dcterms:W3CDTF">2015-10-05T04:59:12Z</dcterms:modified>
</cp:coreProperties>
</file>